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Lora" panose="020F0502020204030204" pitchFamily="2" charset="-18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682f405739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682f405739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682f4057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682f4057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82f4057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82f4057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br>
              <a:rPr lang="en"/>
            </a:br>
            <a:r>
              <a:rPr lang="en"/>
              <a:t>-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82f40573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82f40573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682f40573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682f40573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682f405739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682f405739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82f40573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82f40573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682f40573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682f40573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682f405739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682f405739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sz="52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Lato"/>
              <a:buNone/>
              <a:defRPr sz="36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504750"/>
            <a:ext cx="8520600" cy="22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Implicit Solver for 1-D SWE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 sz="3300" i="1">
                <a:latin typeface="Lora"/>
                <a:ea typeface="Lora"/>
                <a:cs typeface="Lora"/>
                <a:sym typeface="Lora"/>
              </a:rPr>
              <a:t>Finite Victory Method</a:t>
            </a:r>
            <a:endParaRPr sz="33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3138925"/>
            <a:ext cx="8520600" cy="17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B5394"/>
                </a:solidFill>
                <a:latin typeface="Lato"/>
                <a:ea typeface="Lato"/>
                <a:cs typeface="Lato"/>
                <a:sym typeface="Lato"/>
              </a:rPr>
              <a:t>Deltares + Computational Science NL</a:t>
            </a:r>
            <a:br>
              <a:rPr lang="en" sz="2400">
                <a:solidFill>
                  <a:srgbClr val="0B5394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2400">
                <a:solidFill>
                  <a:srgbClr val="0B5394"/>
                </a:solidFill>
                <a:latin typeface="Lato"/>
                <a:ea typeface="Lato"/>
                <a:cs typeface="Lato"/>
                <a:sym typeface="Lato"/>
              </a:rPr>
              <a:t>Hackathon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67" i="1">
                <a:latin typeface="Lato"/>
                <a:ea typeface="Lato"/>
                <a:cs typeface="Lato"/>
                <a:sym typeface="Lato"/>
              </a:rPr>
              <a:t>June 2025</a:t>
            </a:r>
            <a:endParaRPr sz="1667"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things we tried:</a:t>
            </a:r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Different solvers (Trap + BFD, …)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Using sparse Jacobian matrix to reduce time complexity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Other boundary conditions (Dirichlet+Neumann, GABCs)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Other test conditions (different initial height, different water bed form)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1-D SWE in differential form</a:t>
            </a:r>
            <a:endParaRPr/>
          </a:p>
        </p:txBody>
      </p:sp>
      <p:pic>
        <p:nvPicPr>
          <p:cNvPr id="61" name="Google Shape;61;p14" title="Screenshot 2025-06-14 at 14.46.4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9013" y="906226"/>
            <a:ext cx="7693275" cy="223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 title="Screenshot 2025-06-14 at 14.48.3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2663" y="3012175"/>
            <a:ext cx="4538675" cy="1881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Central differences scheme (2nd order accurate)</a:t>
            </a:r>
            <a:endParaRPr/>
          </a:p>
        </p:txBody>
      </p:sp>
      <p:pic>
        <p:nvPicPr>
          <p:cNvPr id="68" name="Google Shape;68;p15" title="Screenshot 2025-06-14 at 14.59.4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9862" y="2719725"/>
            <a:ext cx="2924274" cy="7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 title="Screenshot 2025-06-14 at 15.02.5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561" y="3444326"/>
            <a:ext cx="7992857" cy="7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 title="Screenshot 2025-06-14 at 15.03.47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7175" y="1685875"/>
            <a:ext cx="1344862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use the central difference scheme?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417475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2497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18"/>
              <a:buFont typeface="Lato"/>
              <a:buChar char="●"/>
            </a:pPr>
            <a:r>
              <a:rPr lang="en" sz="1517"/>
              <a:t>Second-order accurate in space, as required by the challenge.</a:t>
            </a:r>
            <a:endParaRPr sz="1517"/>
          </a:p>
          <a:p>
            <a:pPr marL="457200" lvl="0" indent="-32497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18"/>
              <a:buFont typeface="Lato"/>
              <a:buChar char="●"/>
            </a:pPr>
            <a:r>
              <a:rPr lang="en" sz="1517"/>
              <a:t>Simple to implement on a uniform 1D grid.</a:t>
            </a:r>
            <a:endParaRPr sz="1517"/>
          </a:p>
          <a:p>
            <a:pPr marL="457200" lvl="0" indent="-32497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18"/>
              <a:buFont typeface="Lato"/>
              <a:buChar char="●"/>
            </a:pPr>
            <a:r>
              <a:rPr lang="en" sz="1517"/>
              <a:t>Uses symmetric stencil: as on the image</a:t>
            </a:r>
            <a:endParaRPr sz="1517"/>
          </a:p>
          <a:p>
            <a:pPr marL="457200" lvl="0" indent="-32497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18"/>
              <a:buFont typeface="Lato"/>
              <a:buChar char="●"/>
            </a:pPr>
            <a:r>
              <a:rPr lang="en" sz="1517"/>
              <a:t>Minimizes numerical diffusion and preserves wave shapes.</a:t>
            </a:r>
            <a:endParaRPr sz="1517"/>
          </a:p>
          <a:p>
            <a:pPr marL="457200" lvl="0" indent="-32497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18"/>
              <a:buFont typeface="Lato"/>
              <a:buChar char="●"/>
            </a:pPr>
            <a:r>
              <a:rPr lang="en" sz="1517"/>
              <a:t>Efficient: no need for Riemann solvers or flux limiters.</a:t>
            </a:r>
            <a:endParaRPr sz="1517"/>
          </a:p>
          <a:p>
            <a:pPr marL="457200" lvl="0" indent="-32497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18"/>
              <a:buFont typeface="Lato"/>
              <a:buChar char="●"/>
            </a:pPr>
            <a:r>
              <a:rPr lang="en" sz="1517"/>
              <a:t>Well-suited for smooth initial conditions like the Gaussian pulse in the test case.</a:t>
            </a:r>
            <a:endParaRPr sz="1517"/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9300" y="3721525"/>
            <a:ext cx="3176950" cy="125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Simulating using c</a:t>
            </a:r>
            <a:r>
              <a:rPr lang="en" baseline="-25000"/>
              <a:t>f</a:t>
            </a:r>
            <a:r>
              <a:rPr lang="en"/>
              <a:t> = 0 (flat ground)</a:t>
            </a:r>
            <a:endParaRPr/>
          </a:p>
        </p:txBody>
      </p:sp>
      <p:pic>
        <p:nvPicPr>
          <p:cNvPr id="83" name="Google Shape;83;p17" title="shallow_water_flat_cf_0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1138325"/>
            <a:ext cx="5715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Simulating using c</a:t>
            </a:r>
            <a:r>
              <a:rPr lang="en" baseline="-25000"/>
              <a:t>f</a:t>
            </a:r>
            <a:r>
              <a:rPr lang="en"/>
              <a:t> = 0 (wavy ground)</a:t>
            </a:r>
            <a:endParaRPr/>
          </a:p>
        </p:txBody>
      </p:sp>
      <p:pic>
        <p:nvPicPr>
          <p:cNvPr id="89" name="Google Shape;89;p18" title="shallow_water (2)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1064375"/>
            <a:ext cx="5715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Simulating using c</a:t>
            </a:r>
            <a:r>
              <a:rPr lang="en" baseline="-25000"/>
              <a:t>f</a:t>
            </a:r>
            <a:r>
              <a:rPr lang="en"/>
              <a:t> = 0.00232 (flat ground)</a:t>
            </a:r>
            <a:endParaRPr/>
          </a:p>
        </p:txBody>
      </p:sp>
      <p:pic>
        <p:nvPicPr>
          <p:cNvPr id="95" name="Google Shape;95;p19" title="h_evolution_csmall_zbflat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9675" y="1143250"/>
            <a:ext cx="5764650" cy="38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Simulating using c</a:t>
            </a:r>
            <a:r>
              <a:rPr lang="en" baseline="-25000"/>
              <a:t>f</a:t>
            </a:r>
            <a:r>
              <a:rPr lang="en"/>
              <a:t> = 0.00232 (wavy ground)</a:t>
            </a:r>
            <a:endParaRPr/>
          </a:p>
        </p:txBody>
      </p:sp>
      <p:pic>
        <p:nvPicPr>
          <p:cNvPr id="101" name="Google Shape;101;p20" title="h_evolution_csmall_zbwavy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1146250"/>
            <a:ext cx="5715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Alternative</a:t>
            </a:r>
            <a:r>
              <a:rPr lang="en"/>
              <a:t>: Dirichlet BC</a:t>
            </a:r>
            <a:endParaRPr/>
          </a:p>
        </p:txBody>
      </p:sp>
      <p:pic>
        <p:nvPicPr>
          <p:cNvPr id="107" name="Google Shape;107;p21" title="dirichlet_flat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250" y="1424738"/>
            <a:ext cx="4355449" cy="290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 title="dirichlet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1825" y="1403350"/>
            <a:ext cx="4419600" cy="29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1"/>
          <p:cNvSpPr txBox="1"/>
          <p:nvPr/>
        </p:nvSpPr>
        <p:spPr>
          <a:xfrm>
            <a:off x="1526475" y="4455450"/>
            <a:ext cx="1563000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flat ground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6120125" y="4455450"/>
            <a:ext cx="1563000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wavy ground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</Words>
  <Application>Microsoft Office PowerPoint</Application>
  <PresentationFormat>Pokaz na ekranie (16:9)</PresentationFormat>
  <Paragraphs>27</Paragraphs>
  <Slides>10</Slides>
  <Notes>10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4" baseType="lpstr">
      <vt:lpstr>Lora</vt:lpstr>
      <vt:lpstr>Lato</vt:lpstr>
      <vt:lpstr>Arial</vt:lpstr>
      <vt:lpstr>Simple Light</vt:lpstr>
      <vt:lpstr>Implicit Solver for 1-D SWE  Finite Victory Method</vt:lpstr>
      <vt:lpstr>1-D SWE in differential form</vt:lpstr>
      <vt:lpstr>Central differences scheme (2nd order accurate)</vt:lpstr>
      <vt:lpstr>Why use the central difference scheme?</vt:lpstr>
      <vt:lpstr>Simulating using cf = 0 (flat ground)</vt:lpstr>
      <vt:lpstr>Simulating using cf = 0 (wavy ground)</vt:lpstr>
      <vt:lpstr>Simulating using cf = 0.00232 (flat ground)</vt:lpstr>
      <vt:lpstr>Simulating using cf = 0.00232 (wavy ground)</vt:lpstr>
      <vt:lpstr>Alternative: Dirichlet BC</vt:lpstr>
      <vt:lpstr>Other things we tried: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Karolina Chłopicka</dc:creator>
  <cp:lastModifiedBy>Karolina Chłopicka</cp:lastModifiedBy>
  <cp:revision>1</cp:revision>
  <dcterms:modified xsi:type="dcterms:W3CDTF">2025-06-14T13:19:56Z</dcterms:modified>
</cp:coreProperties>
</file>